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4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5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C115-17C8-4EEB-91B7-6DA8BE02B16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CII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NU_Debug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48D-8DCA-513C-67A5-D8E91AD7D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1: Debug and </a:t>
            </a:r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A7629-29D2-6027-D38A-F2DBE2E7B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0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AEC0E-8F81-EC79-A0BB-053A2B5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2" y="231961"/>
            <a:ext cx="6391385" cy="47217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EE193D-479B-F54E-54A9-05F67413CBAB}"/>
              </a:ext>
            </a:extLst>
          </p:cNvPr>
          <p:cNvSpPr/>
          <p:nvPr/>
        </p:nvSpPr>
        <p:spPr>
          <a:xfrm>
            <a:off x="417250" y="0"/>
            <a:ext cx="2201663" cy="5104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872B2-A3FF-3E06-642C-10850820455E}"/>
              </a:ext>
            </a:extLst>
          </p:cNvPr>
          <p:cNvSpPr txBox="1"/>
          <p:nvPr/>
        </p:nvSpPr>
        <p:spPr>
          <a:xfrm>
            <a:off x="417250" y="5336621"/>
            <a:ext cx="715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left pane, you can monitor the change in computational resources as our program runs. </a:t>
            </a:r>
          </a:p>
          <a:p>
            <a:r>
              <a:rPr lang="en-US" dirty="0"/>
              <a:t>We will talk about these in future lectures. </a:t>
            </a:r>
          </a:p>
        </p:txBody>
      </p:sp>
    </p:spTree>
    <p:extLst>
      <p:ext uri="{BB962C8B-B14F-4D97-AF65-F5344CB8AC3E}">
        <p14:creationId xmlns:p14="http://schemas.microsoft.com/office/powerpoint/2010/main" val="4538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DCFF-2363-31B8-679C-33DFB0C3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78DA9-F7A8-D779-D508-0C7B4933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Builtin</a:t>
            </a:r>
            <a:r>
              <a:rPr lang="en-GB" dirty="0"/>
              <a:t> function “</a:t>
            </a:r>
            <a:r>
              <a:rPr lang="en-GB" dirty="0" err="1"/>
              <a:t>printf</a:t>
            </a:r>
            <a:r>
              <a:rPr lang="en-GB" dirty="0"/>
              <a:t>” displays "format string". </a:t>
            </a:r>
          </a:p>
          <a:p>
            <a:r>
              <a:rPr lang="en-GB" dirty="0"/>
              <a:t>This function is provided by the OS and is declared in file “</a:t>
            </a:r>
            <a:r>
              <a:rPr lang="en-GB" dirty="0" err="1"/>
              <a:t>stdio.h</a:t>
            </a:r>
            <a:r>
              <a:rPr lang="en-GB" dirty="0"/>
              <a:t>”.</a:t>
            </a:r>
          </a:p>
          <a:p>
            <a:pPr lvl="1"/>
            <a:r>
              <a:rPr lang="en-GB" dirty="0"/>
              <a:t>Hence the </a:t>
            </a:r>
            <a:r>
              <a:rPr lang="en-GB" dirty="0" err="1"/>
              <a:t>preprocessing</a:t>
            </a:r>
            <a:r>
              <a:rPr lang="en-GB" dirty="0"/>
              <a:t> command: “#include&lt;</a:t>
            </a:r>
            <a:r>
              <a:rPr lang="en-GB" dirty="0" err="1"/>
              <a:t>stdio.h</a:t>
            </a:r>
            <a:r>
              <a:rPr lang="en-GB" dirty="0"/>
              <a:t>&gt;”</a:t>
            </a:r>
          </a:p>
          <a:p>
            <a:endParaRPr lang="en-GB" dirty="0"/>
          </a:p>
          <a:p>
            <a:r>
              <a:rPr lang="en-US" dirty="0"/>
              <a:t>In the lab, we have used </a:t>
            </a:r>
            <a:r>
              <a:rPr lang="en-US" dirty="0" err="1"/>
              <a:t>printf</a:t>
            </a:r>
            <a:r>
              <a:rPr lang="en-US" dirty="0"/>
              <a:t> to produce command line output.</a:t>
            </a:r>
            <a:endParaRPr lang="en-GB" dirty="0"/>
          </a:p>
          <a:p>
            <a:r>
              <a:rPr lang="en-GB" dirty="0" err="1"/>
              <a:t>printf</a:t>
            </a:r>
            <a:r>
              <a:rPr lang="en-GB" dirty="0"/>
              <a:t> function can do a lot more than just printing out text messages.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2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3779-F4A1-8077-9ADA-862159F2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4D8C1-80EB-7091-7563-53DAAAC2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8282"/>
            <a:ext cx="7886700" cy="5140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Usage: </a:t>
            </a:r>
          </a:p>
          <a:p>
            <a:r>
              <a:rPr lang="en-US" sz="2000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("FORMAT_STRING", VARIABLE1,VARIABLE2 ...);</a:t>
            </a:r>
            <a:endParaRPr lang="en-US" sz="2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Format string contains "format specifiers". </a:t>
            </a:r>
          </a:p>
          <a:p>
            <a:r>
              <a:rPr lang="en-US" dirty="0"/>
              <a:t>“</a:t>
            </a:r>
            <a:r>
              <a:rPr lang="en-GB" dirty="0" err="1"/>
              <a:t>printf</a:t>
            </a:r>
            <a:r>
              <a:rPr lang="en-GB" dirty="0"/>
              <a:t>” will replace all "format specifiers" in the “FORMAT_STRING” with supplied “VARIABLE” before display. </a:t>
            </a:r>
          </a:p>
          <a:p>
            <a:r>
              <a:rPr lang="en-GB" b="0" i="0" dirty="0" err="1">
                <a:solidFill>
                  <a:srgbClr val="24292F"/>
                </a:solidFill>
                <a:effectLst/>
                <a:latin typeface="ui-monospace"/>
              </a:rPr>
              <a:t>printf</a:t>
            </a:r>
            <a:r>
              <a:rPr lang="en-GB" b="0" i="0" dirty="0">
                <a:solidFill>
                  <a:srgbClr val="24292F"/>
                </a:solidFill>
                <a:effectLst/>
                <a:latin typeface="ui-monospace"/>
              </a:rPr>
              <a:t>("My name is %s %s. \n", "Song", "Liu")</a:t>
            </a:r>
          </a:p>
          <a:p>
            <a:pPr lvl="1"/>
            <a:r>
              <a:rPr lang="en-GB" dirty="0">
                <a:solidFill>
                  <a:srgbClr val="24292F"/>
                </a:solidFill>
                <a:latin typeface="ui-monospace"/>
              </a:rPr>
              <a:t>Prints out “My name is Song Liu.”</a:t>
            </a:r>
          </a:p>
          <a:p>
            <a:pPr lvl="1"/>
            <a:r>
              <a:rPr lang="en-GB" dirty="0"/>
              <a:t>"%s": string specifier, tells computer to expect "string" type variable at this location. </a:t>
            </a:r>
          </a:p>
          <a:p>
            <a:pPr lvl="1"/>
            <a:r>
              <a:rPr lang="en-GB" dirty="0"/>
              <a:t>"\n": </a:t>
            </a:r>
            <a:r>
              <a:rPr lang="en-GB" dirty="0">
                <a:hlinkClick r:id="rId3"/>
              </a:rPr>
              <a:t>ASCII code </a:t>
            </a:r>
            <a:r>
              <a:rPr lang="en-GB" dirty="0"/>
              <a:t>for "new line".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20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346-101A-AD06-D3F6-AA1B2D7B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A5BE-FCAF-074A-65DD-B5A5B76D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other format specifiers: </a:t>
            </a:r>
          </a:p>
          <a:p>
            <a:pPr lvl="1"/>
            <a:r>
              <a:rPr lang="en-US" dirty="0"/>
              <a:t>“%s”: String format specifier. </a:t>
            </a:r>
          </a:p>
          <a:p>
            <a:pPr lvl="1"/>
            <a:r>
              <a:rPr lang="en-US" dirty="0"/>
              <a:t>“%f”: Decimal number format specifier</a:t>
            </a:r>
          </a:p>
          <a:p>
            <a:pPr lvl="2"/>
            <a:r>
              <a:rPr lang="en-US" dirty="0"/>
              <a:t>“%.5f”: Decimal number with 5 digits after “.”</a:t>
            </a:r>
          </a:p>
          <a:p>
            <a:pPr lvl="1"/>
            <a:r>
              <a:rPr lang="en-US" dirty="0"/>
              <a:t>“%d”: integer format specifier. </a:t>
            </a:r>
          </a:p>
          <a:p>
            <a:pPr lvl="1"/>
            <a:r>
              <a:rPr lang="en-US" dirty="0"/>
              <a:t>“%c”: single character </a:t>
            </a:r>
          </a:p>
          <a:p>
            <a:endParaRPr lang="en-US" dirty="0"/>
          </a:p>
          <a:p>
            <a:r>
              <a:rPr lang="en-US" dirty="0"/>
              <a:t>“\*”: where * stands for special commands. </a:t>
            </a:r>
          </a:p>
          <a:p>
            <a:pPr lvl="1"/>
            <a:r>
              <a:rPr lang="en-US" dirty="0"/>
              <a:t>“\n”: Change line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346-101A-AD06-D3F6-AA1B2D7B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A5BE-FCAF-074A-65DD-B5A5B76D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Modify your homework code so it will print out additional messages: 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Print out your student ID (ab1234) as a string. </a:t>
            </a:r>
          </a:p>
          <a:p>
            <a:pPr marL="514350" indent="-514350">
              <a:buAutoNum type="arabicPeriod"/>
            </a:pPr>
            <a:r>
              <a:rPr lang="en-US" dirty="0"/>
              <a:t>Print out your student ID (ab1234), </a:t>
            </a:r>
            <a:r>
              <a:rPr lang="en-GB" dirty="0"/>
              <a:t>treating the numeral part of your </a:t>
            </a:r>
            <a:r>
              <a:rPr lang="en-GB" dirty="0" err="1"/>
              <a:t>UoB</a:t>
            </a:r>
            <a:r>
              <a:rPr lang="en-GB" dirty="0"/>
              <a:t> ID as an integer.</a:t>
            </a:r>
            <a:r>
              <a:rPr lang="en-US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Print out the outcome of 1/3 with 3 numbers after the decimal point. </a:t>
            </a:r>
          </a:p>
          <a:p>
            <a:pPr marL="971550" lvl="1" indent="-514350">
              <a:buAutoNum type="arabicPeriod"/>
            </a:pPr>
            <a:r>
              <a:rPr lang="en-US" dirty="0"/>
              <a:t>Does it work? If not, why not? </a:t>
            </a:r>
          </a:p>
          <a:p>
            <a:pPr marL="514350" indent="-514350">
              <a:buAutoNum type="arabicPeriod"/>
            </a:pPr>
            <a:r>
              <a:rPr lang="en-US" dirty="0"/>
              <a:t>Print out an emoji (😀)!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4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7EC5-AFEE-6595-B1BC-B25A9D0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0BEA-99C3-4515-68ED-90E97BCB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now, you should have successfully set up your C programming environment (</a:t>
            </a:r>
            <a:r>
              <a:rPr lang="en-US" dirty="0" err="1"/>
              <a:t>VSCode</a:t>
            </a:r>
            <a:r>
              <a:rPr lang="en-US" dirty="0"/>
              <a:t> + </a:t>
            </a:r>
            <a:r>
              <a:rPr lang="en-US" dirty="0" err="1"/>
              <a:t>gcc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If not, please contact TA during the tutorial and ask for help. </a:t>
            </a:r>
          </a:p>
          <a:p>
            <a:pPr lvl="1"/>
            <a:endParaRPr lang="en-US" dirty="0"/>
          </a:p>
          <a:p>
            <a:r>
              <a:rPr lang="en-US" dirty="0"/>
              <a:t>During the lab, we have seen how to compile and run a C program via command line: 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main.c</a:t>
            </a:r>
            <a:r>
              <a:rPr lang="en-US" dirty="0"/>
              <a:t> -o main.exe</a:t>
            </a:r>
          </a:p>
          <a:p>
            <a:pPr lvl="1"/>
            <a:r>
              <a:rPr lang="en-US" dirty="0"/>
              <a:t>./main.exe</a:t>
            </a:r>
          </a:p>
          <a:p>
            <a:r>
              <a:rPr lang="en-US" dirty="0"/>
              <a:t>In this tutorial, let us look at another important feature of </a:t>
            </a:r>
            <a:r>
              <a:rPr lang="en-US" dirty="0" err="1"/>
              <a:t>VSCode</a:t>
            </a:r>
            <a:r>
              <a:rPr lang="en-US" dirty="0"/>
              <a:t>: run &amp; debug. </a:t>
            </a:r>
          </a:p>
        </p:txBody>
      </p:sp>
    </p:spTree>
    <p:extLst>
      <p:ext uri="{BB962C8B-B14F-4D97-AF65-F5344CB8AC3E}">
        <p14:creationId xmlns:p14="http://schemas.microsoft.com/office/powerpoint/2010/main" val="40280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F21E-78BE-9AF0-0773-6C5CEAA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3CEC-E8AB-754E-B4BC-2FF8897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refer to programming error/software defects as “bugs”. </a:t>
            </a:r>
          </a:p>
          <a:p>
            <a:endParaRPr lang="en-US" dirty="0"/>
          </a:p>
          <a:p>
            <a:r>
              <a:rPr lang="en-US" dirty="0"/>
              <a:t>“There is a bug in your program.”</a:t>
            </a:r>
          </a:p>
          <a:p>
            <a:endParaRPr lang="en-US" dirty="0"/>
          </a:p>
          <a:p>
            <a:r>
              <a:rPr lang="en-US" dirty="0"/>
              <a:t>Hence, “</a:t>
            </a:r>
            <a:r>
              <a:rPr lang="en-US" dirty="0">
                <a:hlinkClick r:id="rId2"/>
              </a:rPr>
              <a:t>de-bug</a:t>
            </a:r>
            <a:r>
              <a:rPr lang="en-US" dirty="0"/>
              <a:t>” means finding and eliminating errors in a program. </a:t>
            </a:r>
          </a:p>
        </p:txBody>
      </p:sp>
    </p:spTree>
    <p:extLst>
      <p:ext uri="{BB962C8B-B14F-4D97-AF65-F5344CB8AC3E}">
        <p14:creationId xmlns:p14="http://schemas.microsoft.com/office/powerpoint/2010/main" val="18491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A4A-9D22-C669-8C61-D1311D5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5341-1A9B-65C7-F520-1985B8EF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computer executes our programs extremely fast, making it difficult to check the validity of some complex programs.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Debugger</a:t>
            </a:r>
            <a:r>
              <a:rPr lang="en-US" dirty="0"/>
              <a:t> is a software that enables you to </a:t>
            </a:r>
            <a:r>
              <a:rPr lang="en-US" b="1" dirty="0"/>
              <a:t>trace the execution</a:t>
            </a:r>
            <a:r>
              <a:rPr lang="en-US" dirty="0"/>
              <a:t> of your program </a:t>
            </a:r>
            <a:r>
              <a:rPr lang="en-US" b="1" dirty="0"/>
              <a:t>step by step</a:t>
            </a:r>
            <a:r>
              <a:rPr lang="en-US" dirty="0"/>
              <a:t>, and </a:t>
            </a:r>
            <a:r>
              <a:rPr lang="en-US" b="1" dirty="0"/>
              <a:t>monitor the key variables </a:t>
            </a:r>
            <a:r>
              <a:rPr lang="en-US" dirty="0"/>
              <a:t>of your program.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4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81A9-E481-6D72-C459-2DC3BB2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544FB-A9FC-998C-15E8-0EE5A25C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49"/>
            <a:ext cx="7886700" cy="4685514"/>
          </a:xfrm>
        </p:spPr>
        <p:txBody>
          <a:bodyPr>
            <a:normAutofit/>
          </a:bodyPr>
          <a:lstStyle/>
          <a:p>
            <a:r>
              <a:rPr lang="en-US" dirty="0"/>
              <a:t>Usually, a debugger allows you to: </a:t>
            </a:r>
          </a:p>
          <a:p>
            <a:pPr lvl="1"/>
            <a:r>
              <a:rPr lang="en-US" dirty="0"/>
              <a:t>Execute your program to a specific point and </a:t>
            </a:r>
            <a:r>
              <a:rPr lang="en-US" b="1" dirty="0"/>
              <a:t>stop</a:t>
            </a:r>
          </a:p>
          <a:p>
            <a:pPr lvl="1"/>
            <a:r>
              <a:rPr lang="en-US" dirty="0"/>
              <a:t>Execute your program step by step </a:t>
            </a:r>
          </a:p>
          <a:p>
            <a:pPr lvl="1"/>
            <a:r>
              <a:rPr lang="en-US" dirty="0"/>
              <a:t>Track changes in computational resources (such as memory or IO device status). </a:t>
            </a:r>
          </a:p>
          <a:p>
            <a:pPr lvl="1"/>
            <a:endParaRPr lang="en-US" dirty="0"/>
          </a:p>
          <a:p>
            <a:r>
              <a:rPr lang="en-US" dirty="0"/>
              <a:t>One popular debugger is called </a:t>
            </a:r>
            <a:r>
              <a:rPr lang="en-US" dirty="0">
                <a:hlinkClick r:id="rId2"/>
              </a:rPr>
              <a:t>gdb</a:t>
            </a:r>
            <a:r>
              <a:rPr lang="en-US" dirty="0"/>
              <a:t> (GNU debugger), which is often used together with </a:t>
            </a:r>
            <a:r>
              <a:rPr lang="en-US" dirty="0" err="1"/>
              <a:t>gcc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gdb itself is a command line software, like </a:t>
            </a:r>
            <a:r>
              <a:rPr lang="en-US" dirty="0" err="1"/>
              <a:t>gcc</a:t>
            </a:r>
            <a:r>
              <a:rPr lang="en-US" dirty="0"/>
              <a:t>. However, </a:t>
            </a:r>
            <a:r>
              <a:rPr lang="en-US" dirty="0" err="1"/>
              <a:t>VSCode</a:t>
            </a:r>
            <a:r>
              <a:rPr lang="en-US" dirty="0"/>
              <a:t> allows us to use gdb from a graphical interface. </a:t>
            </a:r>
          </a:p>
        </p:txBody>
      </p:sp>
    </p:spTree>
    <p:extLst>
      <p:ext uri="{BB962C8B-B14F-4D97-AF65-F5344CB8AC3E}">
        <p14:creationId xmlns:p14="http://schemas.microsoft.com/office/powerpoint/2010/main" val="162100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7E33-F40D-6AE4-0FEA-57095F26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041"/>
            <a:ext cx="7886700" cy="1325563"/>
          </a:xfrm>
        </p:spPr>
        <p:txBody>
          <a:bodyPr/>
          <a:lstStyle/>
          <a:p>
            <a:r>
              <a:rPr lang="en-US" dirty="0"/>
              <a:t>Start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8F72-2E41-6734-7460-17DD016C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204"/>
            <a:ext cx="7886700" cy="50869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click “lab0.bat”, like what you have done during the lab. </a:t>
            </a:r>
          </a:p>
          <a:p>
            <a:r>
              <a:rPr lang="en-US" dirty="0"/>
              <a:t>Second, open “</a:t>
            </a:r>
            <a:r>
              <a:rPr lang="en-US" dirty="0" err="1"/>
              <a:t>main.c</a:t>
            </a:r>
            <a:r>
              <a:rPr lang="en-US" dirty="0"/>
              <a:t>”, the code you have worked on. </a:t>
            </a:r>
          </a:p>
          <a:p>
            <a:endParaRPr lang="en-US" dirty="0"/>
          </a:p>
          <a:p>
            <a:r>
              <a:rPr lang="en-US" dirty="0"/>
              <a:t>To trigger the debugger, </a:t>
            </a:r>
            <a:r>
              <a:rPr lang="en-US" b="1" dirty="0"/>
              <a:t>simply press F5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VSCode</a:t>
            </a:r>
            <a:r>
              <a:rPr lang="en-US" dirty="0">
                <a:solidFill>
                  <a:srgbClr val="FF0000"/>
                </a:solidFill>
              </a:rPr>
              <a:t> prompts you to “install the C++ extension” first, please do so. If it does not, you are fine. </a:t>
            </a:r>
          </a:p>
          <a:p>
            <a:pPr lvl="1"/>
            <a:endParaRPr lang="en-US" dirty="0"/>
          </a:p>
          <a:p>
            <a:r>
              <a:rPr lang="en-US" dirty="0"/>
              <a:t>Or, you can click the menu “run”, then “start debugging”. </a:t>
            </a:r>
          </a:p>
          <a:p>
            <a:pPr lvl="1"/>
            <a:r>
              <a:rPr lang="en-US" dirty="0"/>
              <a:t>Your program should automatically compile and run.</a:t>
            </a:r>
          </a:p>
        </p:txBody>
      </p:sp>
    </p:spTree>
    <p:extLst>
      <p:ext uri="{BB962C8B-B14F-4D97-AF65-F5344CB8AC3E}">
        <p14:creationId xmlns:p14="http://schemas.microsoft.com/office/powerpoint/2010/main" val="307035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09.28 - 20.24.33.01_Trim_Trim">
            <a:hlinkClick r:id="" action="ppaction://media"/>
            <a:extLst>
              <a:ext uri="{FF2B5EF4-FFF2-40B4-BE49-F238E27FC236}">
                <a16:creationId xmlns:a16="http://schemas.microsoft.com/office/drawing/2014/main" id="{B5C23DF2-9B97-C6F1-6A97-8159426D33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46" b="9954"/>
          <a:stretch/>
        </p:blipFill>
        <p:spPr>
          <a:xfrm>
            <a:off x="403332" y="1644588"/>
            <a:ext cx="8337336" cy="35688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88776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576C0-C06E-1BE5-8716-86237869F7D1}"/>
              </a:ext>
            </a:extLst>
          </p:cNvPr>
          <p:cNvSpPr txBox="1"/>
          <p:nvPr/>
        </p:nvSpPr>
        <p:spPr>
          <a:xfrm>
            <a:off x="403331" y="5600901"/>
            <a:ext cx="559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Click “terminal” pane to see the output of your program. </a:t>
            </a:r>
          </a:p>
        </p:txBody>
      </p:sp>
    </p:spTree>
    <p:extLst>
      <p:ext uri="{BB962C8B-B14F-4D97-AF65-F5344CB8AC3E}">
        <p14:creationId xmlns:p14="http://schemas.microsoft.com/office/powerpoint/2010/main" val="9546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C899-2A53-BB6B-F944-3ADAC992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9D9F-1D83-CEEC-E761-162DE459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4614"/>
            <a:ext cx="7886700" cy="4552349"/>
          </a:xfrm>
        </p:spPr>
        <p:txBody>
          <a:bodyPr>
            <a:normAutofit/>
          </a:bodyPr>
          <a:lstStyle/>
          <a:p>
            <a:r>
              <a:rPr lang="en-US" dirty="0"/>
              <a:t>You can stop your program at a </a:t>
            </a:r>
            <a:r>
              <a:rPr lang="en-US" b="1" dirty="0"/>
              <a:t>breakpoint </a:t>
            </a:r>
            <a:r>
              <a:rPr lang="en-US" dirty="0"/>
              <a:t>and execute your code step by step: </a:t>
            </a:r>
            <a:endParaRPr lang="en-US" b="1" dirty="0"/>
          </a:p>
          <a:p>
            <a:pPr lvl="1"/>
            <a:r>
              <a:rPr lang="en-US" dirty="0"/>
              <a:t>First, click on the left edge of your editor </a:t>
            </a:r>
            <a:r>
              <a:rPr lang="en-US" b="1" dirty="0"/>
              <a:t>on the line you want the debugger to stop </a:t>
            </a:r>
            <a:r>
              <a:rPr lang="en-US" dirty="0"/>
              <a:t>to create a breakpoint.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Second, run the debugger. your program should automatically start and </a:t>
            </a:r>
            <a:r>
              <a:rPr lang="en-US" b="1" dirty="0"/>
              <a:t>stop at the line you have indicated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Third, press F10 to “step over” the current line. </a:t>
            </a:r>
          </a:p>
          <a:p>
            <a:pPr lvl="1"/>
            <a:r>
              <a:rPr lang="en-US" dirty="0"/>
              <a:t>Finally, when you are done with debugging, press “F5” to resume the execution. </a:t>
            </a:r>
          </a:p>
        </p:txBody>
      </p:sp>
    </p:spTree>
    <p:extLst>
      <p:ext uri="{BB962C8B-B14F-4D97-AF65-F5344CB8AC3E}">
        <p14:creationId xmlns:p14="http://schemas.microsoft.com/office/powerpoint/2010/main" val="388495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12428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pic>
        <p:nvPicPr>
          <p:cNvPr id="7" name="Desktop 2022.09.28 - 20.37.52.03_Trim">
            <a:hlinkClick r:id="" action="ppaction://media"/>
            <a:extLst>
              <a:ext uri="{FF2B5EF4-FFF2-40B4-BE49-F238E27FC236}">
                <a16:creationId xmlns:a16="http://schemas.microsoft.com/office/drawing/2014/main" id="{FFA04565-72D4-4650-55F2-7C318267E0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6" y="600579"/>
            <a:ext cx="8573243" cy="482234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D7D4B-22CC-9B11-534E-F311906FA346}"/>
              </a:ext>
            </a:extLst>
          </p:cNvPr>
          <p:cNvSpPr txBox="1"/>
          <p:nvPr/>
        </p:nvSpPr>
        <p:spPr>
          <a:xfrm>
            <a:off x="439426" y="5592023"/>
            <a:ext cx="8537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Watch how the output is produced line by line as you press F10!</a:t>
            </a:r>
          </a:p>
        </p:txBody>
      </p:sp>
    </p:spTree>
    <p:extLst>
      <p:ext uri="{BB962C8B-B14F-4D97-AF65-F5344CB8AC3E}">
        <p14:creationId xmlns:p14="http://schemas.microsoft.com/office/powerpoint/2010/main" val="35743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810</Words>
  <Application>Microsoft Office PowerPoint</Application>
  <PresentationFormat>On-screen Show (4:3)</PresentationFormat>
  <Paragraphs>84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ui-monospace</vt:lpstr>
      <vt:lpstr>Arial</vt:lpstr>
      <vt:lpstr>Calibri</vt:lpstr>
      <vt:lpstr>Calibri Light</vt:lpstr>
      <vt:lpstr>Consolas</vt:lpstr>
      <vt:lpstr>Office Theme</vt:lpstr>
      <vt:lpstr>Tutorial 1: Debug and printf</vt:lpstr>
      <vt:lpstr>Tutorial Tasks</vt:lpstr>
      <vt:lpstr>“Bug”</vt:lpstr>
      <vt:lpstr>Debugger</vt:lpstr>
      <vt:lpstr>Debugger</vt:lpstr>
      <vt:lpstr>Start Debugger</vt:lpstr>
      <vt:lpstr>PowerPoint Presentation</vt:lpstr>
      <vt:lpstr>Breakpoint. </vt:lpstr>
      <vt:lpstr>PowerPoint Presentation</vt:lpstr>
      <vt:lpstr>PowerPoint Presentation</vt:lpstr>
      <vt:lpstr>printf</vt:lpstr>
      <vt:lpstr>printf</vt:lpstr>
      <vt:lpstr>printf</vt:lpstr>
      <vt:lpstr>printf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</dc:title>
  <dc:creator>Liu Song</dc:creator>
  <cp:lastModifiedBy>Liu Song</cp:lastModifiedBy>
  <cp:revision>219</cp:revision>
  <dcterms:created xsi:type="dcterms:W3CDTF">2022-09-28T18:52:16Z</dcterms:created>
  <dcterms:modified xsi:type="dcterms:W3CDTF">2022-09-28T20:23:55Z</dcterms:modified>
</cp:coreProperties>
</file>